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332" r:id="rId2"/>
    <p:sldId id="325" r:id="rId3"/>
    <p:sldId id="334" r:id="rId4"/>
    <p:sldId id="335" r:id="rId5"/>
    <p:sldId id="336" r:id="rId6"/>
    <p:sldId id="337" r:id="rId7"/>
    <p:sldId id="339" r:id="rId8"/>
    <p:sldId id="340" r:id="rId9"/>
    <p:sldId id="341" r:id="rId10"/>
    <p:sldId id="342" r:id="rId11"/>
    <p:sldId id="343" r:id="rId12"/>
    <p:sldId id="344" r:id="rId13"/>
    <p:sldId id="345" r:id="rId14"/>
    <p:sldId id="346" r:id="rId15"/>
    <p:sldId id="347" r:id="rId16"/>
    <p:sldId id="348" r:id="rId17"/>
    <p:sldId id="349" r:id="rId18"/>
    <p:sldId id="350" r:id="rId19"/>
    <p:sldId id="351" r:id="rId20"/>
    <p:sldId id="352" r:id="rId21"/>
    <p:sldId id="338" r:id="rId22"/>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4A14644E-7E5E-473F-9661-E825EACEFF6B}">
          <p14:sldIdLst>
            <p14:sldId id="332"/>
            <p14:sldId id="325"/>
            <p14:sldId id="334"/>
            <p14:sldId id="335"/>
            <p14:sldId id="336"/>
            <p14:sldId id="337"/>
            <p14:sldId id="339"/>
            <p14:sldId id="340"/>
            <p14:sldId id="341"/>
            <p14:sldId id="342"/>
            <p14:sldId id="343"/>
            <p14:sldId id="344"/>
            <p14:sldId id="345"/>
            <p14:sldId id="346"/>
            <p14:sldId id="347"/>
            <p14:sldId id="348"/>
            <p14:sldId id="349"/>
            <p14:sldId id="350"/>
            <p14:sldId id="351"/>
            <p14:sldId id="352"/>
            <p14:sldId id="33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a:srgbClr val="DEDEDE"/>
    <a:srgbClr val="FFF9A7"/>
    <a:srgbClr val="EBF589"/>
    <a:srgbClr val="F6882E"/>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9" autoAdjust="0"/>
    <p:restoredTop sz="94629" autoAdjust="0"/>
  </p:normalViewPr>
  <p:slideViewPr>
    <p:cSldViewPr snapToGrid="0" snapToObjects="1">
      <p:cViewPr varScale="1">
        <p:scale>
          <a:sx n="83" d="100"/>
          <a:sy n="83" d="100"/>
        </p:scale>
        <p:origin x="1515" y="73"/>
      </p:cViewPr>
      <p:guideLst>
        <p:guide orient="horz" pos="2160"/>
        <p:guide pos="2880"/>
      </p:guideLst>
    </p:cSldViewPr>
  </p:slideViewPr>
  <p:outlineViewPr>
    <p:cViewPr>
      <p:scale>
        <a:sx n="33" d="100"/>
        <a:sy n="33" d="100"/>
      </p:scale>
      <p:origin x="0" y="3400"/>
    </p:cViewPr>
  </p:outlineViewPr>
  <p:notesTextViewPr>
    <p:cViewPr>
      <p:scale>
        <a:sx n="100" d="100"/>
        <a:sy n="100" d="100"/>
      </p:scale>
      <p:origin x="0" y="0"/>
    </p:cViewPr>
  </p:notesTextViewPr>
  <p:sorterViewPr>
    <p:cViewPr>
      <p:scale>
        <a:sx n="100" d="100"/>
        <a:sy n="100" d="100"/>
      </p:scale>
      <p:origin x="0" y="524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2D0CFF-6EE5-4C38-BB09-D041C1E8A4A3}" type="datetimeFigureOut">
              <a:rPr lang="it-IT" smtClean="0"/>
              <a:pPr/>
              <a:t>25/05/2018</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7FE226-5902-4532-91B1-10C054C2E86D}" type="slidenum">
              <a:rPr lang="it-IT" smtClean="0"/>
              <a:pPr/>
              <a:t>‹#›</a:t>
            </a:fld>
            <a:endParaRPr lang="it-IT"/>
          </a:p>
        </p:txBody>
      </p:sp>
    </p:spTree>
    <p:extLst>
      <p:ext uri="{BB962C8B-B14F-4D97-AF65-F5344CB8AC3E}">
        <p14:creationId xmlns:p14="http://schemas.microsoft.com/office/powerpoint/2010/main" val="332861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pPr/>
              <a:t>25/05/2018</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pPr/>
              <a:t>‹#›</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pPr/>
              <a:t>25/05/2018</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pPr/>
              <a:t>‹#›</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pPr/>
              <a:t>25/05/2018</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pPr/>
              <a:t>‹#›</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pPr/>
              <a:t>25/05/2018</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pPr/>
              <a:t>‹#›</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pPr/>
              <a:t>25/05/2018</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pPr/>
              <a:t>‹#›</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pPr/>
              <a:t>25/05/2018</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pPr/>
              <a:t>‹#›</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pPr/>
              <a:t>25/05/2018</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pPr/>
              <a:t>‹#›</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pPr/>
              <a:t>25/05/2018</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pPr/>
              <a:t>‹#›</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pPr/>
              <a:t>25/05/2018</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pPr/>
              <a:t>‹#›</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71496" y="4165598"/>
            <a:ext cx="7772400" cy="968375"/>
          </a:xfrm>
          <a:prstGeom prst="rect">
            <a:avLst/>
          </a:prstGeom>
        </p:spPr>
        <p:txBody>
          <a:bodyPr>
            <a:normAutofit fontScale="92500" lnSpcReduction="2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b="0" dirty="0"/>
              <a:t>Improving </a:t>
            </a:r>
            <a:r>
              <a:rPr lang="en-US" b="0" dirty="0" err="1"/>
              <a:t>DaaS</a:t>
            </a:r>
            <a:r>
              <a:rPr lang="en-US" b="0" dirty="0"/>
              <a:t> with Kubernetes in Fog</a:t>
            </a:r>
          </a:p>
          <a:p>
            <a:r>
              <a:rPr lang="en-US" b="0" dirty="0"/>
              <a:t>Computing Environments</a:t>
            </a:r>
            <a:endParaRPr lang="it-IT" b="0" dirty="0"/>
          </a:p>
        </p:txBody>
      </p:sp>
      <p:sp>
        <p:nvSpPr>
          <p:cNvPr id="133" name="Sottotitolo 2"/>
          <p:cNvSpPr txBox="1">
            <a:spLocks/>
          </p:cNvSpPr>
          <p:nvPr/>
        </p:nvSpPr>
        <p:spPr>
          <a:xfrm>
            <a:off x="447511" y="5784850"/>
            <a:ext cx="4114657" cy="806381"/>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it-IT" sz="1800" b="1" dirty="0">
                <a:solidFill>
                  <a:schemeClr val="bg1"/>
                </a:solidFill>
              </a:rPr>
              <a:t>Relatore</a:t>
            </a:r>
            <a:r>
              <a:rPr lang="it-IT" sz="1800" dirty="0">
                <a:solidFill>
                  <a:schemeClr val="bg1"/>
                </a:solidFill>
              </a:rPr>
              <a:t>:  Prof. Monica Vitali</a:t>
            </a:r>
          </a:p>
          <a:p>
            <a:r>
              <a:rPr lang="it-IT" sz="1800" b="1" dirty="0">
                <a:solidFill>
                  <a:schemeClr val="bg1"/>
                </a:solidFill>
              </a:rPr>
              <a:t>Correlatore</a:t>
            </a:r>
            <a:r>
              <a:rPr lang="it-IT" sz="1800" dirty="0">
                <a:solidFill>
                  <a:schemeClr val="bg1"/>
                </a:solidFill>
              </a:rPr>
              <a:t>:  Prof. Pierluigi Plebani</a:t>
            </a:r>
          </a:p>
        </p:txBody>
      </p:sp>
      <p:sp>
        <p:nvSpPr>
          <p:cNvPr id="134" name="Sottotitolo 2">
            <a:extLst>
              <a:ext uri="{FF2B5EF4-FFF2-40B4-BE49-F238E27FC236}">
                <a16:creationId xmlns:a16="http://schemas.microsoft.com/office/drawing/2014/main" id="{3945BF0E-7FBD-4215-B49C-4A70FCC44E37}"/>
              </a:ext>
            </a:extLst>
          </p:cNvPr>
          <p:cNvSpPr txBox="1">
            <a:spLocks/>
          </p:cNvSpPr>
          <p:nvPr/>
        </p:nvSpPr>
        <p:spPr>
          <a:xfrm>
            <a:off x="6048791" y="6178684"/>
            <a:ext cx="2752358" cy="388248"/>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it-IT" sz="1800" dirty="0">
                <a:solidFill>
                  <a:schemeClr val="bg1"/>
                </a:solidFill>
              </a:rPr>
              <a:t>Presented by: Sun Chao</a:t>
            </a:r>
          </a:p>
        </p:txBody>
      </p:sp>
    </p:spTree>
    <p:extLst>
      <p:ext uri="{BB962C8B-B14F-4D97-AF65-F5344CB8AC3E}">
        <p14:creationId xmlns:p14="http://schemas.microsoft.com/office/powerpoint/2010/main" val="1929461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7" y="306872"/>
            <a:ext cx="3825859" cy="639668"/>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rPr>
              <a:t>IMPLEMENTATION</a:t>
            </a:r>
          </a:p>
          <a:p>
            <a:endParaRPr lang="en-US" sz="3200" b="0" dirty="0">
              <a:latin typeface="Sitka Heading" panose="02000505000000020004" pitchFamily="2" charset="0"/>
              <a:ea typeface="Yu Gothic UI Semibold" panose="020B0700000000000000" pitchFamily="34" charset="-128"/>
            </a:endParaRPr>
          </a:p>
        </p:txBody>
      </p:sp>
      <p:pic>
        <p:nvPicPr>
          <p:cNvPr id="5" name="图片 4">
            <a:extLst>
              <a:ext uri="{FF2B5EF4-FFF2-40B4-BE49-F238E27FC236}">
                <a16:creationId xmlns:a16="http://schemas.microsoft.com/office/drawing/2014/main" id="{A594F4F8-E529-49FD-BCBA-88A1C2F32EE2}"/>
              </a:ext>
            </a:extLst>
          </p:cNvPr>
          <p:cNvPicPr>
            <a:picLocks noChangeAspect="1"/>
          </p:cNvPicPr>
          <p:nvPr/>
        </p:nvPicPr>
        <p:blipFill>
          <a:blip r:embed="rId2"/>
          <a:stretch>
            <a:fillRect/>
          </a:stretch>
        </p:blipFill>
        <p:spPr>
          <a:xfrm>
            <a:off x="1" y="0"/>
            <a:ext cx="9144000" cy="6854714"/>
          </a:xfrm>
          <a:prstGeom prst="rect">
            <a:avLst/>
          </a:prstGeom>
        </p:spPr>
      </p:pic>
      <p:sp>
        <p:nvSpPr>
          <p:cNvPr id="6" name="文本框 5">
            <a:extLst>
              <a:ext uri="{FF2B5EF4-FFF2-40B4-BE49-F238E27FC236}">
                <a16:creationId xmlns:a16="http://schemas.microsoft.com/office/drawing/2014/main" id="{23DDD4FC-9574-4BD1-A32D-5A8230CFBD14}"/>
              </a:ext>
            </a:extLst>
          </p:cNvPr>
          <p:cNvSpPr txBox="1"/>
          <p:nvPr/>
        </p:nvSpPr>
        <p:spPr>
          <a:xfrm>
            <a:off x="3144413" y="6561497"/>
            <a:ext cx="3629609" cy="307777"/>
          </a:xfrm>
          <a:prstGeom prst="rect">
            <a:avLst/>
          </a:prstGeom>
          <a:noFill/>
        </p:spPr>
        <p:txBody>
          <a:bodyPr wrap="square" rtlCol="0">
            <a:spAutoFit/>
          </a:bodyPr>
          <a:lstStyle/>
          <a:p>
            <a:r>
              <a:rPr lang="en-US" sz="1400" dirty="0"/>
              <a:t>Figure 5: Kubernetes architecture overview</a:t>
            </a:r>
          </a:p>
        </p:txBody>
      </p:sp>
    </p:spTree>
    <p:extLst>
      <p:ext uri="{BB962C8B-B14F-4D97-AF65-F5344CB8AC3E}">
        <p14:creationId xmlns:p14="http://schemas.microsoft.com/office/powerpoint/2010/main" val="3754703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5" y="306872"/>
            <a:ext cx="7044921" cy="639668"/>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rPr>
              <a:t>CUSTOMIZED MONITORING SYSTEM</a:t>
            </a:r>
          </a:p>
        </p:txBody>
      </p:sp>
      <p:sp>
        <p:nvSpPr>
          <p:cNvPr id="3" name="文本框 2">
            <a:extLst>
              <a:ext uri="{FF2B5EF4-FFF2-40B4-BE49-F238E27FC236}">
                <a16:creationId xmlns:a16="http://schemas.microsoft.com/office/drawing/2014/main" id="{600BA420-41CC-451D-BDE2-7A633FB998F7}"/>
              </a:ext>
            </a:extLst>
          </p:cNvPr>
          <p:cNvSpPr txBox="1"/>
          <p:nvPr/>
        </p:nvSpPr>
        <p:spPr>
          <a:xfrm>
            <a:off x="802433" y="1716832"/>
            <a:ext cx="6895323" cy="2862322"/>
          </a:xfrm>
          <a:prstGeom prst="rect">
            <a:avLst/>
          </a:prstGeom>
          <a:noFill/>
        </p:spPr>
        <p:txBody>
          <a:bodyPr wrap="square" rtlCol="0">
            <a:spAutoFit/>
          </a:bodyPr>
          <a:lstStyle/>
          <a:p>
            <a:r>
              <a:rPr lang="en-US" dirty="0"/>
              <a:t>Metrics involved in the monitoring system:</a:t>
            </a:r>
          </a:p>
          <a:p>
            <a:endParaRPr lang="en-US" dirty="0"/>
          </a:p>
          <a:p>
            <a:r>
              <a:rPr lang="en-US" dirty="0"/>
              <a:t>Resource metrics:</a:t>
            </a:r>
          </a:p>
          <a:p>
            <a:pPr marL="285750" indent="-285750">
              <a:buFont typeface="Arial" panose="020B0604020202020204" pitchFamily="34" charset="0"/>
              <a:buChar char="•"/>
            </a:pPr>
            <a:r>
              <a:rPr lang="en-US" dirty="0"/>
              <a:t>CPU utilization</a:t>
            </a:r>
          </a:p>
          <a:p>
            <a:pPr marL="285750" indent="-285750">
              <a:buFont typeface="Arial" panose="020B0604020202020204" pitchFamily="34" charset="0"/>
              <a:buChar char="•"/>
            </a:pPr>
            <a:r>
              <a:rPr lang="en-US" dirty="0"/>
              <a:t>Memory utilization</a:t>
            </a:r>
          </a:p>
          <a:p>
            <a:pPr marL="285750" indent="-285750">
              <a:buFont typeface="Arial" panose="020B0604020202020204" pitchFamily="34" charset="0"/>
              <a:buChar char="•"/>
            </a:pPr>
            <a:r>
              <a:rPr lang="en-US" dirty="0"/>
              <a:t>Network throughput</a:t>
            </a:r>
          </a:p>
          <a:p>
            <a:r>
              <a:rPr lang="en-US" dirty="0"/>
              <a:t>Custom metrics:</a:t>
            </a:r>
          </a:p>
          <a:p>
            <a:pPr marL="285750" indent="-285750">
              <a:buFont typeface="Arial" panose="020B0604020202020204" pitchFamily="34" charset="0"/>
              <a:buChar char="•"/>
            </a:pPr>
            <a:r>
              <a:rPr lang="en-US" dirty="0"/>
              <a:t>Data processing response time</a:t>
            </a:r>
          </a:p>
          <a:p>
            <a:pPr marL="285750" indent="-285750">
              <a:buFont typeface="Arial" panose="020B0604020202020204" pitchFamily="34" charset="0"/>
              <a:buChar char="•"/>
            </a:pPr>
            <a:r>
              <a:rPr lang="en-US" dirty="0"/>
              <a:t>HTTP request number</a:t>
            </a:r>
          </a:p>
          <a:p>
            <a:pPr marL="285750" indent="-285750">
              <a:buFont typeface="Arial" panose="020B0604020202020204" pitchFamily="34" charset="0"/>
              <a:buChar char="•"/>
            </a:pPr>
            <a:r>
              <a:rPr lang="en-US" dirty="0"/>
              <a:t>HTTP request failure number</a:t>
            </a:r>
          </a:p>
        </p:txBody>
      </p:sp>
    </p:spTree>
    <p:extLst>
      <p:ext uri="{BB962C8B-B14F-4D97-AF65-F5344CB8AC3E}">
        <p14:creationId xmlns:p14="http://schemas.microsoft.com/office/powerpoint/2010/main" val="1526152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5" y="306872"/>
            <a:ext cx="7044921" cy="639668"/>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rPr>
              <a:t>CUSTOMIZED MONITORING SYSTEM</a:t>
            </a:r>
          </a:p>
        </p:txBody>
      </p:sp>
      <p:sp>
        <p:nvSpPr>
          <p:cNvPr id="3" name="文本框 2">
            <a:extLst>
              <a:ext uri="{FF2B5EF4-FFF2-40B4-BE49-F238E27FC236}">
                <a16:creationId xmlns:a16="http://schemas.microsoft.com/office/drawing/2014/main" id="{600BA420-41CC-451D-BDE2-7A633FB998F7}"/>
              </a:ext>
            </a:extLst>
          </p:cNvPr>
          <p:cNvSpPr txBox="1"/>
          <p:nvPr/>
        </p:nvSpPr>
        <p:spPr>
          <a:xfrm>
            <a:off x="802433" y="1716832"/>
            <a:ext cx="6895323" cy="2585323"/>
          </a:xfrm>
          <a:prstGeom prst="rect">
            <a:avLst/>
          </a:prstGeom>
          <a:noFill/>
        </p:spPr>
        <p:txBody>
          <a:bodyPr wrap="square" rtlCol="0">
            <a:spAutoFit/>
          </a:bodyPr>
          <a:lstStyle/>
          <a:p>
            <a:r>
              <a:rPr lang="en-US" dirty="0"/>
              <a:t>Feasible monitoring system in Kubernetes</a:t>
            </a:r>
          </a:p>
          <a:p>
            <a:endParaRPr lang="en-US" dirty="0"/>
          </a:p>
          <a:p>
            <a:pPr marL="342900" indent="-342900">
              <a:buFont typeface="+mj-lt"/>
              <a:buAutoNum type="arabicPeriod"/>
            </a:pPr>
            <a:r>
              <a:rPr lang="en-US" b="1" dirty="0" err="1"/>
              <a:t>cAdvisor</a:t>
            </a:r>
            <a:r>
              <a:rPr lang="en-US" dirty="0"/>
              <a:t>: it is a resource usage and performance analysis agent built for the container.</a:t>
            </a:r>
          </a:p>
          <a:p>
            <a:pPr marL="342900" indent="-342900">
              <a:buFont typeface="+mj-lt"/>
              <a:buAutoNum type="arabicPeriod"/>
            </a:pPr>
            <a:r>
              <a:rPr lang="en-US" b="1" dirty="0" err="1"/>
              <a:t>Heapster</a:t>
            </a:r>
            <a:r>
              <a:rPr lang="en-US" dirty="0"/>
              <a:t>: it is a cluster-wide aggregator to collect and interpret various signals like compute resource usage, lifecycle events, etc.</a:t>
            </a:r>
          </a:p>
          <a:p>
            <a:pPr marL="342900" indent="-342900">
              <a:buFont typeface="+mj-lt"/>
              <a:buAutoNum type="arabicPeriod"/>
            </a:pPr>
            <a:r>
              <a:rPr lang="en-US" b="1" dirty="0"/>
              <a:t>Prometheus</a:t>
            </a:r>
            <a:r>
              <a:rPr lang="en-US" dirty="0"/>
              <a:t>: it is an open source Cloud Native Computing Foundation (CNCF) project to monitor applications and microservices running in containers at scale</a:t>
            </a:r>
          </a:p>
        </p:txBody>
      </p:sp>
      <p:sp>
        <p:nvSpPr>
          <p:cNvPr id="4" name="文本框 3">
            <a:extLst>
              <a:ext uri="{FF2B5EF4-FFF2-40B4-BE49-F238E27FC236}">
                <a16:creationId xmlns:a16="http://schemas.microsoft.com/office/drawing/2014/main" id="{A8793861-08FE-492C-827F-1D555966F831}"/>
              </a:ext>
            </a:extLst>
          </p:cNvPr>
          <p:cNvSpPr txBox="1"/>
          <p:nvPr/>
        </p:nvSpPr>
        <p:spPr>
          <a:xfrm>
            <a:off x="718457" y="4526089"/>
            <a:ext cx="7707085" cy="1477328"/>
          </a:xfrm>
          <a:prstGeom prst="rect">
            <a:avLst/>
          </a:prstGeom>
          <a:noFill/>
        </p:spPr>
        <p:txBody>
          <a:bodyPr wrap="square" rtlCol="0">
            <a:spAutoFit/>
          </a:bodyPr>
          <a:lstStyle/>
          <a:p>
            <a:r>
              <a:rPr lang="en-US" dirty="0"/>
              <a:t>we decide to select </a:t>
            </a:r>
            <a:r>
              <a:rPr lang="en-US" b="1" dirty="0"/>
              <a:t>Prometheus</a:t>
            </a:r>
            <a:r>
              <a:rPr lang="en-US" dirty="0"/>
              <a:t> as the main monitoring system for two reasons:</a:t>
            </a:r>
          </a:p>
          <a:p>
            <a:pPr marL="342900" indent="-342900">
              <a:buFont typeface="+mj-lt"/>
              <a:buAutoNum type="arabicPeriod"/>
            </a:pPr>
            <a:r>
              <a:rPr lang="en-US" dirty="0"/>
              <a:t>Prometheus is able to monitor all the components within a Kubernetes cluster</a:t>
            </a:r>
          </a:p>
          <a:p>
            <a:pPr marL="342900" indent="-342900">
              <a:buFont typeface="+mj-lt"/>
              <a:buAutoNum type="arabicPeriod"/>
            </a:pPr>
            <a:r>
              <a:rPr lang="en-US" dirty="0"/>
              <a:t>The custom metrics are usually emitted in Prometheus format, while </a:t>
            </a:r>
            <a:r>
              <a:rPr lang="en-US" dirty="0" err="1"/>
              <a:t>Heapster</a:t>
            </a:r>
            <a:r>
              <a:rPr lang="en-US" dirty="0"/>
              <a:t> does not implement Prometheus as a data sink </a:t>
            </a:r>
          </a:p>
        </p:txBody>
      </p:sp>
    </p:spTree>
    <p:extLst>
      <p:ext uri="{BB962C8B-B14F-4D97-AF65-F5344CB8AC3E}">
        <p14:creationId xmlns:p14="http://schemas.microsoft.com/office/powerpoint/2010/main" val="3768316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5" y="306872"/>
            <a:ext cx="7044921" cy="639668"/>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rPr>
              <a:t>THE DEPLOYMENT OF PROMETHEUS</a:t>
            </a:r>
          </a:p>
        </p:txBody>
      </p:sp>
      <p:sp>
        <p:nvSpPr>
          <p:cNvPr id="5" name="文本框 4">
            <a:extLst>
              <a:ext uri="{FF2B5EF4-FFF2-40B4-BE49-F238E27FC236}">
                <a16:creationId xmlns:a16="http://schemas.microsoft.com/office/drawing/2014/main" id="{00371D37-CED7-462A-9B51-DC84C15E9E91}"/>
              </a:ext>
            </a:extLst>
          </p:cNvPr>
          <p:cNvSpPr txBox="1"/>
          <p:nvPr/>
        </p:nvSpPr>
        <p:spPr>
          <a:xfrm>
            <a:off x="531535" y="1399591"/>
            <a:ext cx="7184571" cy="4801314"/>
          </a:xfrm>
          <a:prstGeom prst="rect">
            <a:avLst/>
          </a:prstGeom>
          <a:noFill/>
        </p:spPr>
        <p:txBody>
          <a:bodyPr wrap="square" rtlCol="0">
            <a:spAutoFit/>
          </a:bodyPr>
          <a:lstStyle/>
          <a:p>
            <a:r>
              <a:rPr lang="en-US" b="1" dirty="0"/>
              <a:t>Prometheus Operator</a:t>
            </a:r>
            <a:r>
              <a:rPr lang="en-US" dirty="0"/>
              <a:t>:  it introduces additional resources in Kubernetes to</a:t>
            </a:r>
          </a:p>
          <a:p>
            <a:r>
              <a:rPr lang="en-US" dirty="0"/>
              <a:t>declare the desired state of a Prometheus cluster as well as the Prometheus conﬁguration. The </a:t>
            </a:r>
            <a:r>
              <a:rPr lang="en-US" dirty="0" err="1"/>
              <a:t>ThirdPartResources</a:t>
            </a:r>
            <a:r>
              <a:rPr lang="en-US" dirty="0"/>
              <a:t> (TPR) includes: Prometheus, </a:t>
            </a:r>
            <a:r>
              <a:rPr lang="en-US" dirty="0" err="1"/>
              <a:t>ServiceMonitor</a:t>
            </a:r>
            <a:r>
              <a:rPr lang="en-US" dirty="0"/>
              <a:t>, </a:t>
            </a:r>
            <a:r>
              <a:rPr lang="en-US" dirty="0" err="1"/>
              <a:t>Alertmanager</a:t>
            </a:r>
            <a:r>
              <a:rPr lang="en-US" dirty="0"/>
              <a:t>.</a:t>
            </a:r>
          </a:p>
          <a:p>
            <a:endParaRPr lang="en-US" dirty="0"/>
          </a:p>
          <a:p>
            <a:r>
              <a:rPr lang="en-US" b="1" dirty="0"/>
              <a:t>Service Monitor</a:t>
            </a:r>
            <a:r>
              <a:rPr lang="en-US" dirty="0"/>
              <a:t>: it speciﬁes how metrics can be retrieved from a set of services exposing them in a common way. The Operator conﬁgures the Prometheus instance to monitor all services covered by included </a:t>
            </a:r>
            <a:r>
              <a:rPr lang="en-US" dirty="0" err="1"/>
              <a:t>ServiceMonitors</a:t>
            </a:r>
            <a:r>
              <a:rPr lang="en-US" dirty="0"/>
              <a:t> and keeps this conﬁguration synchronized with any changes happening in the cluster.</a:t>
            </a:r>
          </a:p>
          <a:p>
            <a:endParaRPr lang="en-US" dirty="0"/>
          </a:p>
          <a:p>
            <a:r>
              <a:rPr lang="en-US" b="1" dirty="0"/>
              <a:t>Node Exporter</a:t>
            </a:r>
            <a:r>
              <a:rPr lang="en-US" dirty="0"/>
              <a:t>:  it is used to monitor the resources on each node, including</a:t>
            </a:r>
          </a:p>
          <a:p>
            <a:r>
              <a:rPr lang="en-US" dirty="0"/>
              <a:t>CPU, memory, and disk utilization. By default, </a:t>
            </a:r>
            <a:r>
              <a:rPr lang="en-US" dirty="0" err="1"/>
              <a:t>kubernetes</a:t>
            </a:r>
            <a:r>
              <a:rPr lang="en-US" dirty="0"/>
              <a:t> tracks monitoring</a:t>
            </a:r>
          </a:p>
          <a:p>
            <a:r>
              <a:rPr lang="en-US" dirty="0"/>
              <a:t>metrics through the </a:t>
            </a:r>
            <a:r>
              <a:rPr lang="en-US" dirty="0" err="1"/>
              <a:t>cAdvisor</a:t>
            </a:r>
            <a:r>
              <a:rPr lang="en-US" dirty="0"/>
              <a:t> service on all the nodes.</a:t>
            </a:r>
          </a:p>
          <a:p>
            <a:endParaRPr lang="en-US" dirty="0"/>
          </a:p>
          <a:p>
            <a:r>
              <a:rPr lang="en-US" b="1" dirty="0" err="1"/>
              <a:t>kube</a:t>
            </a:r>
            <a:r>
              <a:rPr lang="en-US" b="1" dirty="0"/>
              <a:t>-state-metrics</a:t>
            </a:r>
            <a:r>
              <a:rPr lang="en-US" dirty="0"/>
              <a:t>: it is a service that listens to the Kubernetes API server and generates metrics about the state of the objects.</a:t>
            </a:r>
          </a:p>
        </p:txBody>
      </p:sp>
    </p:spTree>
    <p:extLst>
      <p:ext uri="{BB962C8B-B14F-4D97-AF65-F5344CB8AC3E}">
        <p14:creationId xmlns:p14="http://schemas.microsoft.com/office/powerpoint/2010/main" val="961235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5" y="306872"/>
            <a:ext cx="7044921" cy="639668"/>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rPr>
              <a:t>THE DEPLOYMENT OF PROMETHEUS</a:t>
            </a:r>
          </a:p>
        </p:txBody>
      </p:sp>
      <p:pic>
        <p:nvPicPr>
          <p:cNvPr id="4" name="图片 3">
            <a:extLst>
              <a:ext uri="{FF2B5EF4-FFF2-40B4-BE49-F238E27FC236}">
                <a16:creationId xmlns:a16="http://schemas.microsoft.com/office/drawing/2014/main" id="{5D192FD0-80BE-461C-A8D2-DCF70373C254}"/>
              </a:ext>
            </a:extLst>
          </p:cNvPr>
          <p:cNvPicPr>
            <a:picLocks noChangeAspect="1"/>
          </p:cNvPicPr>
          <p:nvPr/>
        </p:nvPicPr>
        <p:blipFill>
          <a:blip r:embed="rId2"/>
          <a:stretch>
            <a:fillRect/>
          </a:stretch>
        </p:blipFill>
        <p:spPr>
          <a:xfrm>
            <a:off x="0" y="946540"/>
            <a:ext cx="9144000" cy="5902130"/>
          </a:xfrm>
          <a:prstGeom prst="rect">
            <a:avLst/>
          </a:prstGeom>
        </p:spPr>
      </p:pic>
      <p:sp>
        <p:nvSpPr>
          <p:cNvPr id="7" name="文本框 6">
            <a:extLst>
              <a:ext uri="{FF2B5EF4-FFF2-40B4-BE49-F238E27FC236}">
                <a16:creationId xmlns:a16="http://schemas.microsoft.com/office/drawing/2014/main" id="{E2EF991F-7485-4CA7-9444-F1A770A7E66F}"/>
              </a:ext>
            </a:extLst>
          </p:cNvPr>
          <p:cNvSpPr txBox="1"/>
          <p:nvPr/>
        </p:nvSpPr>
        <p:spPr>
          <a:xfrm>
            <a:off x="2108714" y="6494237"/>
            <a:ext cx="5327784" cy="307777"/>
          </a:xfrm>
          <a:prstGeom prst="rect">
            <a:avLst/>
          </a:prstGeom>
          <a:noFill/>
        </p:spPr>
        <p:txBody>
          <a:bodyPr wrap="square" rtlCol="0">
            <a:spAutoFit/>
          </a:bodyPr>
          <a:lstStyle/>
          <a:p>
            <a:r>
              <a:rPr lang="en-US" sz="1400" dirty="0"/>
              <a:t>Figure 6: The</a:t>
            </a:r>
            <a:r>
              <a:rPr lang="zh-CN" altLang="en-US" sz="1400" dirty="0"/>
              <a:t> </a:t>
            </a:r>
            <a:r>
              <a:rPr lang="en-US" altLang="zh-CN" sz="1400" dirty="0"/>
              <a:t>Prometheus components inside a Kubernetes cluster</a:t>
            </a:r>
            <a:endParaRPr lang="en-US" sz="1400" dirty="0"/>
          </a:p>
        </p:txBody>
      </p:sp>
    </p:spTree>
    <p:extLst>
      <p:ext uri="{BB962C8B-B14F-4D97-AF65-F5344CB8AC3E}">
        <p14:creationId xmlns:p14="http://schemas.microsoft.com/office/powerpoint/2010/main" val="1806150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340412" y="361817"/>
            <a:ext cx="8463175" cy="639668"/>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2400" b="0" dirty="0">
                <a:latin typeface="Sitka Heading" panose="02000505000000020004" pitchFamily="2" charset="0"/>
              </a:rPr>
              <a:t>THE PROMETHEUS INSTANCE FOR APPLICATION METRICS</a:t>
            </a:r>
          </a:p>
        </p:txBody>
      </p:sp>
      <p:sp>
        <p:nvSpPr>
          <p:cNvPr id="3" name="文本框 2">
            <a:extLst>
              <a:ext uri="{FF2B5EF4-FFF2-40B4-BE49-F238E27FC236}">
                <a16:creationId xmlns:a16="http://schemas.microsoft.com/office/drawing/2014/main" id="{A04ED5B8-D461-4EBA-B592-8D9E34F75129}"/>
              </a:ext>
            </a:extLst>
          </p:cNvPr>
          <p:cNvSpPr txBox="1"/>
          <p:nvPr/>
        </p:nvSpPr>
        <p:spPr>
          <a:xfrm>
            <a:off x="709127" y="1707502"/>
            <a:ext cx="7221893" cy="2308324"/>
          </a:xfrm>
          <a:prstGeom prst="rect">
            <a:avLst/>
          </a:prstGeom>
          <a:noFill/>
        </p:spPr>
        <p:txBody>
          <a:bodyPr wrap="square" rtlCol="0">
            <a:spAutoFit/>
          </a:bodyPr>
          <a:lstStyle/>
          <a:p>
            <a:r>
              <a:rPr lang="en-US" dirty="0"/>
              <a:t>To separate the access </a:t>
            </a:r>
            <a:r>
              <a:rPr lang="en-US" dirty="0" err="1"/>
              <a:t>priviledge</a:t>
            </a:r>
            <a:r>
              <a:rPr lang="en-US" dirty="0"/>
              <a:t> to different components, we set two Prometheus instances. One is used for monitoring the regular cluster metrics for all Kubernetes objects, and the other one is used to pull custom metrics exposed by some specific applications (VDCs).</a:t>
            </a:r>
          </a:p>
          <a:p>
            <a:endParaRPr lang="en-US" dirty="0"/>
          </a:p>
          <a:p>
            <a:r>
              <a:rPr lang="en-US" dirty="0"/>
              <a:t>Assume we have already deployed an application which is able to expose some custom metrics in Prometheus format through HTTP endpoints. The overview deployment pipeline is presented in Figure 7.</a:t>
            </a:r>
          </a:p>
        </p:txBody>
      </p:sp>
    </p:spTree>
    <p:extLst>
      <p:ext uri="{BB962C8B-B14F-4D97-AF65-F5344CB8AC3E}">
        <p14:creationId xmlns:p14="http://schemas.microsoft.com/office/powerpoint/2010/main" val="2301172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340412" y="361817"/>
            <a:ext cx="8463175" cy="639668"/>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2400" b="0" dirty="0">
                <a:latin typeface="Sitka Heading" panose="02000505000000020004" pitchFamily="2" charset="0"/>
              </a:rPr>
              <a:t>THE PROMETHEUS INSTANCE FOR APPLICATION METRICS</a:t>
            </a:r>
          </a:p>
        </p:txBody>
      </p:sp>
      <p:pic>
        <p:nvPicPr>
          <p:cNvPr id="5" name="图片 4">
            <a:extLst>
              <a:ext uri="{FF2B5EF4-FFF2-40B4-BE49-F238E27FC236}">
                <a16:creationId xmlns:a16="http://schemas.microsoft.com/office/drawing/2014/main" id="{571F9A79-0F3D-4080-9276-3FEE5190BD66}"/>
              </a:ext>
            </a:extLst>
          </p:cNvPr>
          <p:cNvPicPr>
            <a:picLocks noChangeAspect="1"/>
          </p:cNvPicPr>
          <p:nvPr/>
        </p:nvPicPr>
        <p:blipFill>
          <a:blip r:embed="rId2"/>
          <a:stretch>
            <a:fillRect/>
          </a:stretch>
        </p:blipFill>
        <p:spPr>
          <a:xfrm>
            <a:off x="-1" y="9461"/>
            <a:ext cx="9144000" cy="6858000"/>
          </a:xfrm>
          <a:prstGeom prst="rect">
            <a:avLst/>
          </a:prstGeom>
        </p:spPr>
      </p:pic>
      <p:sp>
        <p:nvSpPr>
          <p:cNvPr id="6" name="文本框 5">
            <a:extLst>
              <a:ext uri="{FF2B5EF4-FFF2-40B4-BE49-F238E27FC236}">
                <a16:creationId xmlns:a16="http://schemas.microsoft.com/office/drawing/2014/main" id="{654182C9-EAAA-441F-B577-7A8ADF586C03}"/>
              </a:ext>
            </a:extLst>
          </p:cNvPr>
          <p:cNvSpPr txBox="1"/>
          <p:nvPr/>
        </p:nvSpPr>
        <p:spPr>
          <a:xfrm>
            <a:off x="2052731" y="5374826"/>
            <a:ext cx="5038535" cy="307777"/>
          </a:xfrm>
          <a:prstGeom prst="rect">
            <a:avLst/>
          </a:prstGeom>
          <a:noFill/>
        </p:spPr>
        <p:txBody>
          <a:bodyPr wrap="square" rtlCol="0">
            <a:spAutoFit/>
          </a:bodyPr>
          <a:lstStyle/>
          <a:p>
            <a:r>
              <a:rPr lang="en-US" sz="1400" dirty="0"/>
              <a:t>Figure 7: The</a:t>
            </a:r>
            <a:r>
              <a:rPr lang="zh-CN" altLang="en-US" sz="1400" dirty="0"/>
              <a:t> </a:t>
            </a:r>
            <a:r>
              <a:rPr lang="en-US" altLang="zh-CN" sz="1400" dirty="0"/>
              <a:t>deployment pipeline for monitoring custom metrics </a:t>
            </a:r>
            <a:endParaRPr lang="en-US" sz="1400" dirty="0"/>
          </a:p>
        </p:txBody>
      </p:sp>
    </p:spTree>
    <p:extLst>
      <p:ext uri="{BB962C8B-B14F-4D97-AF65-F5344CB8AC3E}">
        <p14:creationId xmlns:p14="http://schemas.microsoft.com/office/powerpoint/2010/main" val="3311423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340412" y="361817"/>
            <a:ext cx="8463175" cy="639668"/>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2800" b="0" dirty="0">
                <a:latin typeface="Sitka Heading" panose="02000505000000020004" pitchFamily="2" charset="0"/>
              </a:rPr>
              <a:t>CONTAINERIZED APPLICATION DEVELOPMENT</a:t>
            </a:r>
          </a:p>
        </p:txBody>
      </p:sp>
      <p:pic>
        <p:nvPicPr>
          <p:cNvPr id="5" name="图片 4">
            <a:extLst>
              <a:ext uri="{FF2B5EF4-FFF2-40B4-BE49-F238E27FC236}">
                <a16:creationId xmlns:a16="http://schemas.microsoft.com/office/drawing/2014/main" id="{02AB8ADE-B7E6-4A40-94E2-42AE2F272959}"/>
              </a:ext>
            </a:extLst>
          </p:cNvPr>
          <p:cNvPicPr>
            <a:picLocks noChangeAspect="1"/>
          </p:cNvPicPr>
          <p:nvPr/>
        </p:nvPicPr>
        <p:blipFill>
          <a:blip r:embed="rId2"/>
          <a:stretch>
            <a:fillRect/>
          </a:stretch>
        </p:blipFill>
        <p:spPr>
          <a:xfrm>
            <a:off x="860579" y="1820486"/>
            <a:ext cx="7422839" cy="3450160"/>
          </a:xfrm>
          <a:prstGeom prst="rect">
            <a:avLst/>
          </a:prstGeom>
        </p:spPr>
      </p:pic>
      <p:sp>
        <p:nvSpPr>
          <p:cNvPr id="6" name="文本框 5">
            <a:extLst>
              <a:ext uri="{FF2B5EF4-FFF2-40B4-BE49-F238E27FC236}">
                <a16:creationId xmlns:a16="http://schemas.microsoft.com/office/drawing/2014/main" id="{3D3CE762-8557-4ECF-B562-5868E537A868}"/>
              </a:ext>
            </a:extLst>
          </p:cNvPr>
          <p:cNvSpPr txBox="1"/>
          <p:nvPr/>
        </p:nvSpPr>
        <p:spPr>
          <a:xfrm>
            <a:off x="2118045" y="5270646"/>
            <a:ext cx="5038535" cy="307777"/>
          </a:xfrm>
          <a:prstGeom prst="rect">
            <a:avLst/>
          </a:prstGeom>
          <a:noFill/>
        </p:spPr>
        <p:txBody>
          <a:bodyPr wrap="square" rtlCol="0">
            <a:spAutoFit/>
          </a:bodyPr>
          <a:lstStyle/>
          <a:p>
            <a:r>
              <a:rPr lang="en-US" sz="1400" dirty="0"/>
              <a:t>Figure 7: Data pipeline of the data processing application</a:t>
            </a:r>
          </a:p>
        </p:txBody>
      </p:sp>
    </p:spTree>
    <p:extLst>
      <p:ext uri="{BB962C8B-B14F-4D97-AF65-F5344CB8AC3E}">
        <p14:creationId xmlns:p14="http://schemas.microsoft.com/office/powerpoint/2010/main" val="3799725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340412" y="361817"/>
            <a:ext cx="8463175" cy="639668"/>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2800" b="0" dirty="0">
                <a:latin typeface="Sitka Heading" panose="02000505000000020004" pitchFamily="2" charset="0"/>
              </a:rPr>
              <a:t>CONTAINERIZED APPLICATION DEVELOPMENT</a:t>
            </a:r>
          </a:p>
        </p:txBody>
      </p:sp>
      <p:sp>
        <p:nvSpPr>
          <p:cNvPr id="7" name="文本框 6">
            <a:extLst>
              <a:ext uri="{FF2B5EF4-FFF2-40B4-BE49-F238E27FC236}">
                <a16:creationId xmlns:a16="http://schemas.microsoft.com/office/drawing/2014/main" id="{2C818F61-4F9A-41BC-98B7-7A9D16C84253}"/>
              </a:ext>
            </a:extLst>
          </p:cNvPr>
          <p:cNvSpPr txBox="1"/>
          <p:nvPr/>
        </p:nvSpPr>
        <p:spPr>
          <a:xfrm>
            <a:off x="709127" y="1498776"/>
            <a:ext cx="7221893" cy="646331"/>
          </a:xfrm>
          <a:prstGeom prst="rect">
            <a:avLst/>
          </a:prstGeom>
          <a:noFill/>
        </p:spPr>
        <p:txBody>
          <a:bodyPr wrap="square" rtlCol="0">
            <a:spAutoFit/>
          </a:bodyPr>
          <a:lstStyle/>
          <a:p>
            <a:r>
              <a:rPr lang="en-US" dirty="0"/>
              <a:t>The Public API Server collects public API services from all over the world through Internet. The base URL for this server is https://api.publicapis.org/.</a:t>
            </a:r>
          </a:p>
        </p:txBody>
      </p:sp>
      <p:sp>
        <p:nvSpPr>
          <p:cNvPr id="8" name="文本框 7">
            <a:extLst>
              <a:ext uri="{FF2B5EF4-FFF2-40B4-BE49-F238E27FC236}">
                <a16:creationId xmlns:a16="http://schemas.microsoft.com/office/drawing/2014/main" id="{FEDB4C50-FE04-4F6E-9AA7-61045BFC903B}"/>
              </a:ext>
            </a:extLst>
          </p:cNvPr>
          <p:cNvSpPr txBox="1"/>
          <p:nvPr/>
        </p:nvSpPr>
        <p:spPr>
          <a:xfrm>
            <a:off x="709127" y="2272968"/>
            <a:ext cx="7221893" cy="2862322"/>
          </a:xfrm>
          <a:prstGeom prst="rect">
            <a:avLst/>
          </a:prstGeom>
          <a:noFill/>
        </p:spPr>
        <p:txBody>
          <a:bodyPr wrap="square" rtlCol="0">
            <a:spAutoFit/>
          </a:bodyPr>
          <a:lstStyle/>
          <a:p>
            <a:r>
              <a:rPr lang="en-US" dirty="0"/>
              <a:t>The instrument application is developed with a Prometheus client library, so that it is able to expose custom metrics in Prometheus format.</a:t>
            </a:r>
          </a:p>
          <a:p>
            <a:r>
              <a:rPr lang="en-US" dirty="0"/>
              <a:t>By sending </a:t>
            </a:r>
            <a:r>
              <a:rPr lang="en-US" i="1" dirty="0"/>
              <a:t>GET /category </a:t>
            </a:r>
            <a:r>
              <a:rPr lang="en-US" dirty="0"/>
              <a:t>request to the Public API Server, our application is able to receive a JSON file including all the information related with that category.</a:t>
            </a:r>
          </a:p>
          <a:p>
            <a:r>
              <a:rPr lang="en-US" dirty="0"/>
              <a:t>With the received data, we apply SHA-512 hash transform function to encrypt this data string and then expose the processed data with a REST API.</a:t>
            </a:r>
          </a:p>
          <a:p>
            <a:r>
              <a:rPr lang="en-US" dirty="0"/>
              <a:t>At the same time, the application exposes the predefined custom metrics to the Prometheus instance through a HTTP endpoint (/metrics).</a:t>
            </a:r>
          </a:p>
        </p:txBody>
      </p:sp>
      <p:sp>
        <p:nvSpPr>
          <p:cNvPr id="3" name="文本框 2">
            <a:extLst>
              <a:ext uri="{FF2B5EF4-FFF2-40B4-BE49-F238E27FC236}">
                <a16:creationId xmlns:a16="http://schemas.microsoft.com/office/drawing/2014/main" id="{1C1B056B-C853-4813-B948-F3C4F7D378FD}"/>
              </a:ext>
            </a:extLst>
          </p:cNvPr>
          <p:cNvSpPr txBox="1"/>
          <p:nvPr/>
        </p:nvSpPr>
        <p:spPr>
          <a:xfrm>
            <a:off x="709127" y="5243804"/>
            <a:ext cx="6848670" cy="646331"/>
          </a:xfrm>
          <a:prstGeom prst="rect">
            <a:avLst/>
          </a:prstGeom>
          <a:noFill/>
        </p:spPr>
        <p:txBody>
          <a:bodyPr wrap="square" rtlCol="0">
            <a:spAutoFit/>
          </a:bodyPr>
          <a:lstStyle/>
          <a:p>
            <a:r>
              <a:rPr lang="en-US" dirty="0"/>
              <a:t>Finally, the developed application should be packaged into a docker file and stored into </a:t>
            </a:r>
            <a:r>
              <a:rPr lang="en-US" dirty="0" err="1"/>
              <a:t>Dockerhub</a:t>
            </a:r>
            <a:r>
              <a:rPr lang="en-US" dirty="0"/>
              <a:t> repository.</a:t>
            </a:r>
          </a:p>
        </p:txBody>
      </p:sp>
    </p:spTree>
    <p:extLst>
      <p:ext uri="{BB962C8B-B14F-4D97-AF65-F5344CB8AC3E}">
        <p14:creationId xmlns:p14="http://schemas.microsoft.com/office/powerpoint/2010/main" val="2776426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6" y="306872"/>
            <a:ext cx="6485084" cy="639668"/>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rPr>
              <a:t>DEMO TIME </a:t>
            </a:r>
          </a:p>
        </p:txBody>
      </p:sp>
    </p:spTree>
    <p:extLst>
      <p:ext uri="{BB962C8B-B14F-4D97-AF65-F5344CB8AC3E}">
        <p14:creationId xmlns:p14="http://schemas.microsoft.com/office/powerpoint/2010/main" val="2103955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C9FC8676-5518-463D-9E90-C2291D776B7F}"/>
              </a:ext>
            </a:extLst>
          </p:cNvPr>
          <p:cNvSpPr txBox="1">
            <a:spLocks/>
          </p:cNvSpPr>
          <p:nvPr/>
        </p:nvSpPr>
        <p:spPr>
          <a:xfrm>
            <a:off x="531537" y="306872"/>
            <a:ext cx="3098071" cy="639668"/>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ea typeface="Yu Gothic UI Semibold" panose="020B0700000000000000" pitchFamily="34" charset="-128"/>
              </a:rPr>
              <a:t>CONTENT</a:t>
            </a:r>
          </a:p>
        </p:txBody>
      </p:sp>
      <p:sp>
        <p:nvSpPr>
          <p:cNvPr id="6" name="文本框 5">
            <a:extLst>
              <a:ext uri="{FF2B5EF4-FFF2-40B4-BE49-F238E27FC236}">
                <a16:creationId xmlns:a16="http://schemas.microsoft.com/office/drawing/2014/main" id="{556D55DA-1389-4465-8102-D6959227B47E}"/>
              </a:ext>
            </a:extLst>
          </p:cNvPr>
          <p:cNvSpPr txBox="1"/>
          <p:nvPr/>
        </p:nvSpPr>
        <p:spPr>
          <a:xfrm>
            <a:off x="1063690" y="1856792"/>
            <a:ext cx="7156579"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Sitka Heading" panose="02000505000000020004" pitchFamily="2" charset="0"/>
              </a:rPr>
              <a:t>BACKGROUND</a:t>
            </a:r>
          </a:p>
          <a:p>
            <a:pPr marL="342900" indent="-342900">
              <a:buFont typeface="Arial" panose="020B0604020202020204" pitchFamily="34" charset="0"/>
              <a:buChar char="•"/>
            </a:pPr>
            <a:r>
              <a:rPr lang="en-US" sz="2400" dirty="0">
                <a:latin typeface="Sitka Heading" panose="02000505000000020004" pitchFamily="2" charset="0"/>
              </a:rPr>
              <a:t>REACHER GOALS</a:t>
            </a:r>
          </a:p>
          <a:p>
            <a:pPr marL="342900" indent="-342900">
              <a:buFont typeface="Arial" panose="020B0604020202020204" pitchFamily="34" charset="0"/>
              <a:buChar char="•"/>
            </a:pPr>
            <a:r>
              <a:rPr lang="en-US" sz="2400" dirty="0">
                <a:latin typeface="Sitka Heading" panose="02000505000000020004" pitchFamily="2" charset="0"/>
              </a:rPr>
              <a:t>STATE OF ART</a:t>
            </a:r>
          </a:p>
          <a:p>
            <a:pPr marL="342900" indent="-342900">
              <a:buFont typeface="Arial" panose="020B0604020202020204" pitchFamily="34" charset="0"/>
              <a:buChar char="•"/>
            </a:pPr>
            <a:r>
              <a:rPr lang="en-US" sz="2400" dirty="0" err="1">
                <a:latin typeface="Sitka Heading" panose="02000505000000020004" pitchFamily="2" charset="0"/>
              </a:rPr>
              <a:t>DaaS</a:t>
            </a:r>
            <a:r>
              <a:rPr lang="en-US" sz="2400" dirty="0">
                <a:latin typeface="Sitka Heading" panose="02000505000000020004" pitchFamily="2" charset="0"/>
              </a:rPr>
              <a:t> FRAMEWORK IN FOG COMPUTING</a:t>
            </a:r>
          </a:p>
          <a:p>
            <a:pPr marL="342900" indent="-342900">
              <a:buFont typeface="Arial" panose="020B0604020202020204" pitchFamily="34" charset="0"/>
              <a:buChar char="•"/>
            </a:pPr>
            <a:r>
              <a:rPr lang="en-US" sz="2400" dirty="0">
                <a:latin typeface="Sitka Heading" panose="02000505000000020004" pitchFamily="2" charset="0"/>
              </a:rPr>
              <a:t>IMPLEMENTATION</a:t>
            </a:r>
          </a:p>
          <a:p>
            <a:pPr marL="800100" lvl="1" indent="-342900">
              <a:buFont typeface="Arial" panose="020B0604020202020204" pitchFamily="34" charset="0"/>
              <a:buChar char="•"/>
            </a:pPr>
            <a:r>
              <a:rPr lang="en-US" sz="2400" dirty="0">
                <a:latin typeface="Sitka Heading" panose="02000505000000020004" pitchFamily="2" charset="0"/>
              </a:rPr>
              <a:t>KUBERNETES ARCHITECTURE OVERVIEW</a:t>
            </a:r>
          </a:p>
          <a:p>
            <a:pPr marL="800100" lvl="1" indent="-342900">
              <a:buFont typeface="Arial" panose="020B0604020202020204" pitchFamily="34" charset="0"/>
              <a:buChar char="•"/>
            </a:pPr>
            <a:r>
              <a:rPr lang="en-US" sz="2400" dirty="0">
                <a:latin typeface="Sitka Heading" panose="02000505000000020004" pitchFamily="2" charset="0"/>
              </a:rPr>
              <a:t>CUSTOMIZED MONITORING SYSTEM</a:t>
            </a:r>
          </a:p>
          <a:p>
            <a:pPr marL="800100" lvl="1" indent="-342900">
              <a:buFont typeface="Arial" panose="020B0604020202020204" pitchFamily="34" charset="0"/>
              <a:buChar char="•"/>
            </a:pPr>
            <a:r>
              <a:rPr lang="en-US" sz="2400" dirty="0">
                <a:latin typeface="Sitka Heading" panose="02000505000000020004" pitchFamily="2" charset="0"/>
              </a:rPr>
              <a:t>CONTAINERIZED APPLICATION</a:t>
            </a:r>
          </a:p>
          <a:p>
            <a:pPr marL="342900" indent="-342900">
              <a:buFont typeface="Arial" panose="020B0604020202020204" pitchFamily="34" charset="0"/>
              <a:buChar char="•"/>
            </a:pPr>
            <a:r>
              <a:rPr lang="en-US" sz="2400" dirty="0">
                <a:latin typeface="Sitka Heading" panose="02000505000000020004" pitchFamily="2" charset="0"/>
              </a:rPr>
              <a:t>DEMO TIME</a:t>
            </a:r>
          </a:p>
          <a:p>
            <a:pPr marL="342900" indent="-342900">
              <a:buFont typeface="Arial" panose="020B0604020202020204" pitchFamily="34" charset="0"/>
              <a:buChar char="•"/>
            </a:pPr>
            <a:r>
              <a:rPr lang="en-US" sz="2400" dirty="0">
                <a:latin typeface="Sitka Heading" panose="02000505000000020004" pitchFamily="2" charset="0"/>
              </a:rPr>
              <a:t>FUTURE WORK</a:t>
            </a:r>
          </a:p>
          <a:p>
            <a:endParaRPr lang="en-US" sz="2400" dirty="0">
              <a:latin typeface="Sitka Heading" panose="02000505000000020004" pitchFamily="2" charset="0"/>
            </a:endParaRPr>
          </a:p>
        </p:txBody>
      </p:sp>
    </p:spTree>
    <p:extLst>
      <p:ext uri="{BB962C8B-B14F-4D97-AF65-F5344CB8AC3E}">
        <p14:creationId xmlns:p14="http://schemas.microsoft.com/office/powerpoint/2010/main" val="2725738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6" y="306872"/>
            <a:ext cx="6485084" cy="639668"/>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rPr>
              <a:t>FUTURE WORK</a:t>
            </a:r>
          </a:p>
        </p:txBody>
      </p:sp>
      <p:sp>
        <p:nvSpPr>
          <p:cNvPr id="4" name="文本框 3">
            <a:extLst>
              <a:ext uri="{FF2B5EF4-FFF2-40B4-BE49-F238E27FC236}">
                <a16:creationId xmlns:a16="http://schemas.microsoft.com/office/drawing/2014/main" id="{085CDE54-2616-4756-8FE4-63D074061364}"/>
              </a:ext>
            </a:extLst>
          </p:cNvPr>
          <p:cNvSpPr txBox="1"/>
          <p:nvPr/>
        </p:nvSpPr>
        <p:spPr>
          <a:xfrm>
            <a:off x="821094" y="2024743"/>
            <a:ext cx="7455159" cy="3416320"/>
          </a:xfrm>
          <a:prstGeom prst="rect">
            <a:avLst/>
          </a:prstGeom>
          <a:noFill/>
        </p:spPr>
        <p:txBody>
          <a:bodyPr wrap="square" rtlCol="0">
            <a:spAutoFit/>
          </a:bodyPr>
          <a:lstStyle/>
          <a:p>
            <a:pPr marL="342900" indent="-342900">
              <a:buFont typeface="+mj-lt"/>
              <a:buAutoNum type="arabicPeriod"/>
            </a:pPr>
            <a:r>
              <a:rPr lang="en-US" dirty="0"/>
              <a:t>Three custom metrics are too limited to track the running states for a huge number of VDCs, more metrics should be designed and attached to our customized monitoring system.</a:t>
            </a:r>
          </a:p>
          <a:p>
            <a:pPr marL="342900" indent="-342900">
              <a:buFont typeface="+mj-lt"/>
              <a:buAutoNum type="arabicPeriod"/>
            </a:pPr>
            <a:r>
              <a:rPr lang="en-US" dirty="0"/>
              <a:t>Since the customized monitoring system is ready, we still need to enact a data and computation movement based on the monitoring data. The data and computation movement actions should be triggered by the VDM, which is used to control the activities for its connected VDCs.</a:t>
            </a:r>
          </a:p>
          <a:p>
            <a:pPr marL="342900" indent="-342900">
              <a:buFont typeface="+mj-lt"/>
              <a:buAutoNum type="arabicPeriod"/>
            </a:pPr>
            <a:r>
              <a:rPr lang="en-US" dirty="0"/>
              <a:t>The developed platform right now is supported by Cloud Service Provider which provides several Virtual Machines relying on the cloud data-center. To provide a truly Fog Computing environment, some ARM devices(e.g., Raspberry PI) should be connected to our Kubernetes cluster as the edge side.</a:t>
            </a:r>
          </a:p>
        </p:txBody>
      </p:sp>
    </p:spTree>
    <p:extLst>
      <p:ext uri="{BB962C8B-B14F-4D97-AF65-F5344CB8AC3E}">
        <p14:creationId xmlns:p14="http://schemas.microsoft.com/office/powerpoint/2010/main" val="3750018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FBA422F-4D95-4E60-988A-F1A1185750B8}"/>
              </a:ext>
            </a:extLst>
          </p:cNvPr>
          <p:cNvSpPr txBox="1"/>
          <p:nvPr/>
        </p:nvSpPr>
        <p:spPr>
          <a:xfrm>
            <a:off x="699797" y="1626580"/>
            <a:ext cx="3872203"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THANK YOU!</a:t>
            </a:r>
          </a:p>
        </p:txBody>
      </p:sp>
      <p:pic>
        <p:nvPicPr>
          <p:cNvPr id="4" name="Immagine 3">
            <a:extLst>
              <a:ext uri="{FF2B5EF4-FFF2-40B4-BE49-F238E27FC236}">
                <a16:creationId xmlns:a16="http://schemas.microsoft.com/office/drawing/2014/main" id="{AB64117B-77B0-4D10-92C6-E0ABE3671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074" y="4646646"/>
            <a:ext cx="3084576" cy="1301496"/>
          </a:xfrm>
          <a:prstGeom prst="rect">
            <a:avLst/>
          </a:prstGeom>
        </p:spPr>
      </p:pic>
      <p:sp>
        <p:nvSpPr>
          <p:cNvPr id="5" name="文本框 4">
            <a:extLst>
              <a:ext uri="{FF2B5EF4-FFF2-40B4-BE49-F238E27FC236}">
                <a16:creationId xmlns:a16="http://schemas.microsoft.com/office/drawing/2014/main" id="{020E5F13-4CA2-4BE2-AA44-CCC269ABBFF5}"/>
              </a:ext>
            </a:extLst>
          </p:cNvPr>
          <p:cNvSpPr txBox="1"/>
          <p:nvPr/>
        </p:nvSpPr>
        <p:spPr>
          <a:xfrm>
            <a:off x="2462504" y="3075057"/>
            <a:ext cx="4984101" cy="707886"/>
          </a:xfrm>
          <a:prstGeom prst="rect">
            <a:avLst/>
          </a:prstGeom>
          <a:noFill/>
        </p:spPr>
        <p:txBody>
          <a:bodyPr wrap="square" rtlCol="0">
            <a:spAutoFit/>
          </a:bodyPr>
          <a:lstStyle/>
          <a:p>
            <a:r>
              <a:rPr lang="en-US" sz="4000" dirty="0">
                <a:latin typeface="Baskerville Old Face" panose="02020602080505020303" pitchFamily="18" charset="0"/>
                <a:cs typeface="Times New Roman" panose="02020603050405020304" pitchFamily="18" charset="0"/>
              </a:rPr>
              <a:t>QUESTION TIME</a:t>
            </a:r>
          </a:p>
        </p:txBody>
      </p:sp>
    </p:spTree>
    <p:extLst>
      <p:ext uri="{BB962C8B-B14F-4D97-AF65-F5344CB8AC3E}">
        <p14:creationId xmlns:p14="http://schemas.microsoft.com/office/powerpoint/2010/main" val="1175004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6" y="306872"/>
            <a:ext cx="6485084" cy="639668"/>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rPr>
              <a:t>BACKGROUND </a:t>
            </a:r>
          </a:p>
        </p:txBody>
      </p:sp>
      <p:sp>
        <p:nvSpPr>
          <p:cNvPr id="3" name="文本框 2">
            <a:extLst>
              <a:ext uri="{FF2B5EF4-FFF2-40B4-BE49-F238E27FC236}">
                <a16:creationId xmlns:a16="http://schemas.microsoft.com/office/drawing/2014/main" id="{600BA420-41CC-451D-BDE2-7A633FB998F7}"/>
              </a:ext>
            </a:extLst>
          </p:cNvPr>
          <p:cNvSpPr txBox="1"/>
          <p:nvPr/>
        </p:nvSpPr>
        <p:spPr>
          <a:xfrm>
            <a:off x="886408" y="1838130"/>
            <a:ext cx="6895323" cy="3416320"/>
          </a:xfrm>
          <a:prstGeom prst="rect">
            <a:avLst/>
          </a:prstGeom>
          <a:noFill/>
        </p:spPr>
        <p:txBody>
          <a:bodyPr wrap="square" rtlCol="0">
            <a:spAutoFit/>
          </a:bodyPr>
          <a:lstStyle/>
          <a:p>
            <a:pPr marL="285750" indent="-285750">
              <a:buFont typeface="Wingdings" panose="05000000000000000000" pitchFamily="2" charset="2"/>
              <a:buChar char="§"/>
            </a:pPr>
            <a:r>
              <a:rPr lang="en-US" dirty="0"/>
              <a:t>Data-intensive applications are usually developed based on Cloud resources which can provide reliable and scalable services</a:t>
            </a:r>
          </a:p>
          <a:p>
            <a:pPr marL="285750" indent="-285750">
              <a:buFont typeface="Wingdings" panose="05000000000000000000" pitchFamily="2" charset="2"/>
              <a:buChar char="§"/>
            </a:pPr>
            <a:r>
              <a:rPr lang="en-US" dirty="0"/>
              <a:t>Countless data have also been generated by Internet of Things-based devices</a:t>
            </a:r>
          </a:p>
          <a:p>
            <a:pPr marL="285750" indent="-285750">
              <a:buFont typeface="Wingdings" panose="05000000000000000000" pitchFamily="2" charset="2"/>
              <a:buChar char="§"/>
            </a:pPr>
            <a:r>
              <a:rPr lang="en-US" dirty="0"/>
              <a:t>Device heterogeneity: IoT devices generate data with diﬀerent format and quality</a:t>
            </a:r>
          </a:p>
          <a:p>
            <a:pPr marL="285750" indent="-285750">
              <a:buFont typeface="Wingdings" panose="05000000000000000000" pitchFamily="2" charset="2"/>
              <a:buChar char="§"/>
            </a:pPr>
            <a:r>
              <a:rPr lang="en-US" dirty="0"/>
              <a:t>Two major challenges raised when designing data-intensive applications by handling these data: </a:t>
            </a:r>
          </a:p>
          <a:p>
            <a:pPr marL="742950" lvl="1" indent="-285750">
              <a:buFont typeface="Wingdings" panose="05000000000000000000" pitchFamily="2" charset="2"/>
              <a:buChar char="§"/>
            </a:pPr>
            <a:r>
              <a:rPr lang="en-US" dirty="0"/>
              <a:t>privacy and security</a:t>
            </a:r>
          </a:p>
          <a:p>
            <a:pPr marL="742950" lvl="1" indent="-285750">
              <a:buFont typeface="Wingdings" panose="05000000000000000000" pitchFamily="2" charset="2"/>
              <a:buChar char="§"/>
            </a:pPr>
            <a:r>
              <a:rPr lang="en-US" dirty="0"/>
              <a:t>latency</a:t>
            </a:r>
          </a:p>
          <a:p>
            <a:pPr marL="285750" indent="-285750">
              <a:buFont typeface="Wingdings" panose="05000000000000000000" pitchFamily="2" charset="2"/>
              <a:buChar char="§"/>
            </a:pPr>
            <a:endParaRPr lang="en-US" dirty="0"/>
          </a:p>
          <a:p>
            <a:endParaRPr lang="en-US" dirty="0"/>
          </a:p>
        </p:txBody>
      </p:sp>
    </p:spTree>
    <p:extLst>
      <p:ext uri="{BB962C8B-B14F-4D97-AF65-F5344CB8AC3E}">
        <p14:creationId xmlns:p14="http://schemas.microsoft.com/office/powerpoint/2010/main" val="1298088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7" y="306872"/>
            <a:ext cx="3499287" cy="639668"/>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ea typeface="Yu Gothic UI Semibold" panose="020B0700000000000000" pitchFamily="34" charset="-128"/>
              </a:rPr>
              <a:t>RESEARCH GOALS</a:t>
            </a:r>
          </a:p>
        </p:txBody>
      </p:sp>
      <p:sp>
        <p:nvSpPr>
          <p:cNvPr id="3" name="文本框 2">
            <a:extLst>
              <a:ext uri="{FF2B5EF4-FFF2-40B4-BE49-F238E27FC236}">
                <a16:creationId xmlns:a16="http://schemas.microsoft.com/office/drawing/2014/main" id="{ED1397DD-CDA8-4E67-A510-3BFB362AF664}"/>
              </a:ext>
            </a:extLst>
          </p:cNvPr>
          <p:cNvSpPr txBox="1"/>
          <p:nvPr/>
        </p:nvSpPr>
        <p:spPr>
          <a:xfrm>
            <a:off x="886408" y="1838130"/>
            <a:ext cx="6895323" cy="3139321"/>
          </a:xfrm>
          <a:prstGeom prst="rect">
            <a:avLst/>
          </a:prstGeom>
          <a:noFill/>
        </p:spPr>
        <p:txBody>
          <a:bodyPr wrap="square" rtlCol="0">
            <a:spAutoFit/>
          </a:bodyPr>
          <a:lstStyle/>
          <a:p>
            <a:pPr marL="285750" indent="-285750">
              <a:buFont typeface="Wingdings" panose="05000000000000000000" pitchFamily="2" charset="2"/>
              <a:buChar char="§"/>
            </a:pPr>
            <a:r>
              <a:rPr lang="en-US" dirty="0"/>
              <a:t>Design an architecture which is able to handle data and computation movement between distributed computation resources</a:t>
            </a:r>
          </a:p>
          <a:p>
            <a:pPr marL="285750" indent="-285750">
              <a:buFont typeface="Wingdings" panose="05000000000000000000" pitchFamily="2" charset="2"/>
              <a:buChar char="§"/>
            </a:pPr>
            <a:r>
              <a:rPr lang="en-US" dirty="0"/>
              <a:t>Deploy an </a:t>
            </a:r>
            <a:r>
              <a:rPr lang="en-US" dirty="0" err="1"/>
              <a:t>DaaS</a:t>
            </a:r>
            <a:r>
              <a:rPr lang="en-US" dirty="0"/>
              <a:t> platform which is able to provide expected data to different data-intensive application developers with the specific functionality and non-functionality requirements</a:t>
            </a:r>
          </a:p>
          <a:p>
            <a:pPr marL="285750" indent="-285750">
              <a:buFont typeface="Wingdings" panose="05000000000000000000" pitchFamily="2" charset="2"/>
              <a:buChar char="§"/>
            </a:pPr>
            <a:r>
              <a:rPr lang="en-US" dirty="0"/>
              <a:t>Develop and deploy a customized monitoring system for our platform</a:t>
            </a:r>
          </a:p>
          <a:p>
            <a:pPr marL="285750" indent="-285750">
              <a:buFont typeface="Wingdings" panose="05000000000000000000" pitchFamily="2" charset="2"/>
              <a:buChar char="§"/>
            </a:pPr>
            <a:r>
              <a:rPr lang="en-US" dirty="0"/>
              <a:t>Develop a containerized application which is used in our platform to simulate the data processing activity in order to fit the data requirements</a:t>
            </a:r>
          </a:p>
          <a:p>
            <a:endParaRPr lang="en-US" dirty="0"/>
          </a:p>
        </p:txBody>
      </p:sp>
    </p:spTree>
    <p:extLst>
      <p:ext uri="{BB962C8B-B14F-4D97-AF65-F5344CB8AC3E}">
        <p14:creationId xmlns:p14="http://schemas.microsoft.com/office/powerpoint/2010/main" val="3654777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7" y="306872"/>
            <a:ext cx="3098071" cy="639668"/>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rPr>
              <a:t>STATE OF ART</a:t>
            </a:r>
          </a:p>
          <a:p>
            <a:endParaRPr lang="en-US" sz="3200" b="0" dirty="0">
              <a:latin typeface="Sitka Heading" panose="02000505000000020004" pitchFamily="2" charset="0"/>
              <a:ea typeface="Yu Gothic UI Semibold" panose="020B0700000000000000" pitchFamily="34" charset="-128"/>
            </a:endParaRPr>
          </a:p>
        </p:txBody>
      </p:sp>
      <p:sp>
        <p:nvSpPr>
          <p:cNvPr id="3" name="文本框 2">
            <a:extLst>
              <a:ext uri="{FF2B5EF4-FFF2-40B4-BE49-F238E27FC236}">
                <a16:creationId xmlns:a16="http://schemas.microsoft.com/office/drawing/2014/main" id="{6435B999-2571-48A8-A60D-9BA1C91D3FD0}"/>
              </a:ext>
            </a:extLst>
          </p:cNvPr>
          <p:cNvSpPr txBox="1"/>
          <p:nvPr/>
        </p:nvSpPr>
        <p:spPr>
          <a:xfrm>
            <a:off x="886408" y="1838130"/>
            <a:ext cx="6895323" cy="2862322"/>
          </a:xfrm>
          <a:prstGeom prst="rect">
            <a:avLst/>
          </a:prstGeom>
          <a:noFill/>
        </p:spPr>
        <p:txBody>
          <a:bodyPr wrap="square" rtlCol="0">
            <a:spAutoFit/>
          </a:bodyPr>
          <a:lstStyle/>
          <a:p>
            <a:pPr marL="285750" indent="-285750">
              <a:buFont typeface="Wingdings" panose="05000000000000000000" pitchFamily="2" charset="2"/>
              <a:buChar char="§"/>
            </a:pPr>
            <a:r>
              <a:rPr lang="en-US" dirty="0"/>
              <a:t>Data intensive application</a:t>
            </a:r>
          </a:p>
          <a:p>
            <a:pPr marL="285750" indent="-285750">
              <a:buFont typeface="Wingdings" panose="05000000000000000000" pitchFamily="2" charset="2"/>
              <a:buChar char="§"/>
            </a:pPr>
            <a:r>
              <a:rPr lang="en-US" dirty="0"/>
              <a:t>Fog computing</a:t>
            </a:r>
          </a:p>
          <a:p>
            <a:pPr marL="285750" indent="-285750">
              <a:buFont typeface="Wingdings" panose="05000000000000000000" pitchFamily="2" charset="2"/>
              <a:buChar char="§"/>
            </a:pPr>
            <a:r>
              <a:rPr lang="en-US" dirty="0"/>
              <a:t>Virtualization techniques</a:t>
            </a:r>
          </a:p>
          <a:p>
            <a:pPr marL="742950" lvl="1" indent="-285750">
              <a:buFont typeface="Wingdings" panose="05000000000000000000" pitchFamily="2" charset="2"/>
              <a:buChar char="ü"/>
            </a:pPr>
            <a:r>
              <a:rPr lang="en-US" dirty="0"/>
              <a:t>Hypervisor-based Virtualization</a:t>
            </a:r>
          </a:p>
          <a:p>
            <a:pPr marL="742950" lvl="1" indent="-285750">
              <a:buFont typeface="Wingdings" panose="05000000000000000000" pitchFamily="2" charset="2"/>
              <a:buChar char="ü"/>
            </a:pPr>
            <a:r>
              <a:rPr lang="en-US" dirty="0"/>
              <a:t>Container-based Virtualization</a:t>
            </a:r>
          </a:p>
          <a:p>
            <a:pPr marL="285750" indent="-285750">
              <a:buFont typeface="Wingdings" panose="05000000000000000000" pitchFamily="2" charset="2"/>
              <a:buChar char="§"/>
            </a:pPr>
            <a:r>
              <a:rPr lang="en-US" dirty="0"/>
              <a:t>Docker containers</a:t>
            </a:r>
          </a:p>
          <a:p>
            <a:pPr marL="285750" indent="-285750">
              <a:buFont typeface="Wingdings" panose="05000000000000000000" pitchFamily="2" charset="2"/>
              <a:buChar char="§"/>
            </a:pPr>
            <a:r>
              <a:rPr lang="en-US" dirty="0"/>
              <a:t>Kubernetes</a:t>
            </a:r>
          </a:p>
          <a:p>
            <a:pPr marL="285750" indent="-285750">
              <a:buFont typeface="Wingdings" panose="05000000000000000000" pitchFamily="2" charset="2"/>
              <a:buChar char="§"/>
            </a:pPr>
            <a:r>
              <a:rPr lang="en-US" dirty="0"/>
              <a:t>Prometheus</a:t>
            </a:r>
          </a:p>
          <a:p>
            <a:pPr marL="285750" indent="-285750">
              <a:buFont typeface="Wingdings" panose="05000000000000000000" pitchFamily="2" charset="2"/>
              <a:buChar char="§"/>
            </a:pPr>
            <a:endParaRPr lang="en-US" dirty="0"/>
          </a:p>
          <a:p>
            <a:endParaRPr lang="en-US" dirty="0"/>
          </a:p>
        </p:txBody>
      </p:sp>
    </p:spTree>
    <p:extLst>
      <p:ext uri="{BB962C8B-B14F-4D97-AF65-F5344CB8AC3E}">
        <p14:creationId xmlns:p14="http://schemas.microsoft.com/office/powerpoint/2010/main" val="1881112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7" y="306872"/>
            <a:ext cx="7474128" cy="639668"/>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err="1">
                <a:latin typeface="Sitka Heading" panose="02000505000000020004" pitchFamily="2" charset="0"/>
              </a:rPr>
              <a:t>DaaS</a:t>
            </a:r>
            <a:r>
              <a:rPr lang="en-US" sz="3200" b="0" dirty="0">
                <a:latin typeface="Sitka Heading" panose="02000505000000020004" pitchFamily="2" charset="0"/>
              </a:rPr>
              <a:t> FRAMEWORK IN FOG COMPUTING</a:t>
            </a:r>
          </a:p>
        </p:txBody>
      </p:sp>
      <p:pic>
        <p:nvPicPr>
          <p:cNvPr id="4" name="图片 3">
            <a:extLst>
              <a:ext uri="{FF2B5EF4-FFF2-40B4-BE49-F238E27FC236}">
                <a16:creationId xmlns:a16="http://schemas.microsoft.com/office/drawing/2014/main" id="{59E5F018-A0EF-484D-B0D6-B78F3BAEA8B3}"/>
              </a:ext>
            </a:extLst>
          </p:cNvPr>
          <p:cNvPicPr>
            <a:picLocks noChangeAspect="1"/>
          </p:cNvPicPr>
          <p:nvPr/>
        </p:nvPicPr>
        <p:blipFill>
          <a:blip r:embed="rId2"/>
          <a:stretch>
            <a:fillRect/>
          </a:stretch>
        </p:blipFill>
        <p:spPr>
          <a:xfrm>
            <a:off x="849055" y="1495350"/>
            <a:ext cx="7315261" cy="4333831"/>
          </a:xfrm>
          <a:prstGeom prst="rect">
            <a:avLst/>
          </a:prstGeom>
        </p:spPr>
      </p:pic>
      <p:sp>
        <p:nvSpPr>
          <p:cNvPr id="5" name="文本框 4">
            <a:extLst>
              <a:ext uri="{FF2B5EF4-FFF2-40B4-BE49-F238E27FC236}">
                <a16:creationId xmlns:a16="http://schemas.microsoft.com/office/drawing/2014/main" id="{A42E4DED-CA98-4163-BC91-101B65F0ACE7}"/>
              </a:ext>
            </a:extLst>
          </p:cNvPr>
          <p:cNvSpPr txBox="1"/>
          <p:nvPr/>
        </p:nvSpPr>
        <p:spPr>
          <a:xfrm>
            <a:off x="3256383" y="5675292"/>
            <a:ext cx="3452327" cy="307777"/>
          </a:xfrm>
          <a:prstGeom prst="rect">
            <a:avLst/>
          </a:prstGeom>
          <a:noFill/>
        </p:spPr>
        <p:txBody>
          <a:bodyPr wrap="square" rtlCol="0">
            <a:spAutoFit/>
          </a:bodyPr>
          <a:lstStyle/>
          <a:p>
            <a:r>
              <a:rPr lang="en-US" sz="1400" dirty="0"/>
              <a:t>Figure 1: D</a:t>
            </a:r>
            <a:r>
              <a:rPr lang="en-US" altLang="zh-CN" sz="1400" dirty="0"/>
              <a:t>ata-as-a-Service architecture</a:t>
            </a:r>
            <a:endParaRPr lang="en-US" sz="1400" dirty="0"/>
          </a:p>
        </p:txBody>
      </p:sp>
    </p:spTree>
    <p:extLst>
      <p:ext uri="{BB962C8B-B14F-4D97-AF65-F5344CB8AC3E}">
        <p14:creationId xmlns:p14="http://schemas.microsoft.com/office/powerpoint/2010/main" val="1161740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7" y="306872"/>
            <a:ext cx="7474128" cy="639668"/>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rPr>
              <a:t>Personalization of the </a:t>
            </a:r>
            <a:r>
              <a:rPr lang="en-US" sz="3200" b="0" dirty="0" err="1">
                <a:latin typeface="Sitka Heading" panose="02000505000000020004" pitchFamily="2" charset="0"/>
              </a:rPr>
              <a:t>DaaS</a:t>
            </a:r>
            <a:endParaRPr lang="en-US" sz="3200" b="0" dirty="0">
              <a:latin typeface="Sitka Heading" panose="02000505000000020004" pitchFamily="2" charset="0"/>
            </a:endParaRPr>
          </a:p>
        </p:txBody>
      </p:sp>
      <p:pic>
        <p:nvPicPr>
          <p:cNvPr id="6" name="图片 5">
            <a:extLst>
              <a:ext uri="{FF2B5EF4-FFF2-40B4-BE49-F238E27FC236}">
                <a16:creationId xmlns:a16="http://schemas.microsoft.com/office/drawing/2014/main" id="{9D838636-DB3E-4A1E-BC0E-72D70819FD59}"/>
              </a:ext>
            </a:extLst>
          </p:cNvPr>
          <p:cNvPicPr>
            <a:picLocks noChangeAspect="1"/>
          </p:cNvPicPr>
          <p:nvPr/>
        </p:nvPicPr>
        <p:blipFill>
          <a:blip r:embed="rId2"/>
          <a:stretch>
            <a:fillRect/>
          </a:stretch>
        </p:blipFill>
        <p:spPr>
          <a:xfrm>
            <a:off x="1214170" y="1299331"/>
            <a:ext cx="6370117" cy="4572038"/>
          </a:xfrm>
          <a:prstGeom prst="rect">
            <a:avLst/>
          </a:prstGeom>
        </p:spPr>
      </p:pic>
      <p:sp>
        <p:nvSpPr>
          <p:cNvPr id="5" name="文本框 4">
            <a:extLst>
              <a:ext uri="{FF2B5EF4-FFF2-40B4-BE49-F238E27FC236}">
                <a16:creationId xmlns:a16="http://schemas.microsoft.com/office/drawing/2014/main" id="{A42E4DED-CA98-4163-BC91-101B65F0ACE7}"/>
              </a:ext>
            </a:extLst>
          </p:cNvPr>
          <p:cNvSpPr txBox="1"/>
          <p:nvPr/>
        </p:nvSpPr>
        <p:spPr>
          <a:xfrm>
            <a:off x="2780522" y="5586662"/>
            <a:ext cx="3806890" cy="307777"/>
          </a:xfrm>
          <a:prstGeom prst="rect">
            <a:avLst/>
          </a:prstGeom>
          <a:noFill/>
        </p:spPr>
        <p:txBody>
          <a:bodyPr wrap="square" rtlCol="0">
            <a:spAutoFit/>
          </a:bodyPr>
          <a:lstStyle/>
          <a:p>
            <a:r>
              <a:rPr lang="en-US" sz="1400" dirty="0"/>
              <a:t>Figure 2: The role of VDC in </a:t>
            </a:r>
            <a:r>
              <a:rPr lang="en-US" sz="1400" dirty="0" err="1"/>
              <a:t>DaaS</a:t>
            </a:r>
            <a:r>
              <a:rPr lang="en-US" sz="1400" dirty="0"/>
              <a:t> architecture</a:t>
            </a:r>
          </a:p>
        </p:txBody>
      </p:sp>
    </p:spTree>
    <p:extLst>
      <p:ext uri="{BB962C8B-B14F-4D97-AF65-F5344CB8AC3E}">
        <p14:creationId xmlns:p14="http://schemas.microsoft.com/office/powerpoint/2010/main" val="3845612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7" y="306872"/>
            <a:ext cx="6261149" cy="639668"/>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rPr>
              <a:t>THE ADOPTION OF VDC</a:t>
            </a:r>
          </a:p>
          <a:p>
            <a:endParaRPr lang="en-US" sz="3200" b="0" dirty="0">
              <a:latin typeface="Sitka Heading" panose="02000505000000020004" pitchFamily="2" charset="0"/>
              <a:ea typeface="Yu Gothic UI Semibold" panose="020B0700000000000000" pitchFamily="34" charset="-128"/>
            </a:endParaRPr>
          </a:p>
        </p:txBody>
      </p:sp>
      <p:sp>
        <p:nvSpPr>
          <p:cNvPr id="3" name="文本框 2">
            <a:extLst>
              <a:ext uri="{FF2B5EF4-FFF2-40B4-BE49-F238E27FC236}">
                <a16:creationId xmlns:a16="http://schemas.microsoft.com/office/drawing/2014/main" id="{6435B999-2571-48A8-A60D-9BA1C91D3FD0}"/>
              </a:ext>
            </a:extLst>
          </p:cNvPr>
          <p:cNvSpPr txBox="1"/>
          <p:nvPr/>
        </p:nvSpPr>
        <p:spPr>
          <a:xfrm>
            <a:off x="886408" y="1427583"/>
            <a:ext cx="6699380" cy="1200329"/>
          </a:xfrm>
          <a:prstGeom prst="rect">
            <a:avLst/>
          </a:prstGeom>
          <a:noFill/>
        </p:spPr>
        <p:txBody>
          <a:bodyPr wrap="square" rtlCol="0">
            <a:spAutoFit/>
          </a:bodyPr>
          <a:lstStyle/>
          <a:p>
            <a:r>
              <a:rPr lang="en-US" dirty="0"/>
              <a:t>The VDC (Virtual Data Container) is a concrete element that is used to interoperate with both the distributed data sources and the Data Intensive Application with its own requirements.</a:t>
            </a:r>
          </a:p>
          <a:p>
            <a:endParaRPr lang="en-US" dirty="0"/>
          </a:p>
        </p:txBody>
      </p:sp>
      <p:pic>
        <p:nvPicPr>
          <p:cNvPr id="5" name="图片 4">
            <a:extLst>
              <a:ext uri="{FF2B5EF4-FFF2-40B4-BE49-F238E27FC236}">
                <a16:creationId xmlns:a16="http://schemas.microsoft.com/office/drawing/2014/main" id="{26B3EC4A-18B9-459C-BCB4-67037F5479AE}"/>
              </a:ext>
            </a:extLst>
          </p:cNvPr>
          <p:cNvPicPr>
            <a:picLocks noChangeAspect="1"/>
          </p:cNvPicPr>
          <p:nvPr/>
        </p:nvPicPr>
        <p:blipFill>
          <a:blip r:embed="rId2"/>
          <a:stretch>
            <a:fillRect/>
          </a:stretch>
        </p:blipFill>
        <p:spPr>
          <a:xfrm>
            <a:off x="1187150" y="2376485"/>
            <a:ext cx="6249348" cy="3557888"/>
          </a:xfrm>
          <a:prstGeom prst="rect">
            <a:avLst/>
          </a:prstGeom>
        </p:spPr>
      </p:pic>
      <p:sp>
        <p:nvSpPr>
          <p:cNvPr id="6" name="文本框 5">
            <a:extLst>
              <a:ext uri="{FF2B5EF4-FFF2-40B4-BE49-F238E27FC236}">
                <a16:creationId xmlns:a16="http://schemas.microsoft.com/office/drawing/2014/main" id="{376D37CD-6FAB-46D3-AA6B-158ECB95CB76}"/>
              </a:ext>
            </a:extLst>
          </p:cNvPr>
          <p:cNvSpPr txBox="1"/>
          <p:nvPr/>
        </p:nvSpPr>
        <p:spPr>
          <a:xfrm>
            <a:off x="2425959" y="5719667"/>
            <a:ext cx="4544008" cy="307777"/>
          </a:xfrm>
          <a:prstGeom prst="rect">
            <a:avLst/>
          </a:prstGeom>
          <a:noFill/>
        </p:spPr>
        <p:txBody>
          <a:bodyPr wrap="square" rtlCol="0">
            <a:spAutoFit/>
          </a:bodyPr>
          <a:lstStyle/>
          <a:p>
            <a:r>
              <a:rPr lang="en-US" sz="1400" dirty="0"/>
              <a:t>Figure 3: Generation flow of the VDC instance</a:t>
            </a:r>
          </a:p>
        </p:txBody>
      </p:sp>
    </p:spTree>
    <p:extLst>
      <p:ext uri="{BB962C8B-B14F-4D97-AF65-F5344CB8AC3E}">
        <p14:creationId xmlns:p14="http://schemas.microsoft.com/office/powerpoint/2010/main" val="768987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7" y="306872"/>
            <a:ext cx="6261149" cy="639668"/>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rPr>
              <a:t>THE ADOPTION OF VDM</a:t>
            </a:r>
          </a:p>
          <a:p>
            <a:endParaRPr lang="en-US" sz="3200" b="0" dirty="0">
              <a:latin typeface="Sitka Heading" panose="02000505000000020004" pitchFamily="2" charset="0"/>
              <a:ea typeface="Yu Gothic UI Semibold" panose="020B0700000000000000" pitchFamily="34" charset="-128"/>
            </a:endParaRPr>
          </a:p>
        </p:txBody>
      </p:sp>
      <p:pic>
        <p:nvPicPr>
          <p:cNvPr id="7" name="图片 6">
            <a:extLst>
              <a:ext uri="{FF2B5EF4-FFF2-40B4-BE49-F238E27FC236}">
                <a16:creationId xmlns:a16="http://schemas.microsoft.com/office/drawing/2014/main" id="{3DF75B85-8520-4FD2-8E66-78C0BC58F509}"/>
              </a:ext>
            </a:extLst>
          </p:cNvPr>
          <p:cNvPicPr>
            <a:picLocks noChangeAspect="1"/>
          </p:cNvPicPr>
          <p:nvPr/>
        </p:nvPicPr>
        <p:blipFill>
          <a:blip r:embed="rId2"/>
          <a:stretch>
            <a:fillRect/>
          </a:stretch>
        </p:blipFill>
        <p:spPr>
          <a:xfrm>
            <a:off x="737410" y="1889248"/>
            <a:ext cx="7336789" cy="4138328"/>
          </a:xfrm>
          <a:prstGeom prst="rect">
            <a:avLst/>
          </a:prstGeom>
        </p:spPr>
      </p:pic>
      <p:sp>
        <p:nvSpPr>
          <p:cNvPr id="3" name="文本框 2">
            <a:extLst>
              <a:ext uri="{FF2B5EF4-FFF2-40B4-BE49-F238E27FC236}">
                <a16:creationId xmlns:a16="http://schemas.microsoft.com/office/drawing/2014/main" id="{6435B999-2571-48A8-A60D-9BA1C91D3FD0}"/>
              </a:ext>
            </a:extLst>
          </p:cNvPr>
          <p:cNvSpPr txBox="1"/>
          <p:nvPr/>
        </p:nvSpPr>
        <p:spPr>
          <a:xfrm>
            <a:off x="886408" y="1427583"/>
            <a:ext cx="6699380" cy="923330"/>
          </a:xfrm>
          <a:prstGeom prst="rect">
            <a:avLst/>
          </a:prstGeom>
          <a:noFill/>
        </p:spPr>
        <p:txBody>
          <a:bodyPr wrap="square" rtlCol="0">
            <a:spAutoFit/>
          </a:bodyPr>
          <a:lstStyle/>
          <a:p>
            <a:r>
              <a:rPr lang="en-US" dirty="0"/>
              <a:t>Virtual Data Manager (VDM) is a module used to control the behavior of the diﬀerent instances of the same VDC blueprint and ensure there is no conﬂict when enacting data and computation movements</a:t>
            </a:r>
          </a:p>
        </p:txBody>
      </p:sp>
      <p:sp>
        <p:nvSpPr>
          <p:cNvPr id="6" name="文本框 5">
            <a:extLst>
              <a:ext uri="{FF2B5EF4-FFF2-40B4-BE49-F238E27FC236}">
                <a16:creationId xmlns:a16="http://schemas.microsoft.com/office/drawing/2014/main" id="{376D37CD-6FAB-46D3-AA6B-158ECB95CB76}"/>
              </a:ext>
            </a:extLst>
          </p:cNvPr>
          <p:cNvSpPr txBox="1"/>
          <p:nvPr/>
        </p:nvSpPr>
        <p:spPr>
          <a:xfrm>
            <a:off x="2547257" y="5570304"/>
            <a:ext cx="4544008" cy="307777"/>
          </a:xfrm>
          <a:prstGeom prst="rect">
            <a:avLst/>
          </a:prstGeom>
          <a:noFill/>
        </p:spPr>
        <p:txBody>
          <a:bodyPr wrap="square" rtlCol="0">
            <a:spAutoFit/>
          </a:bodyPr>
          <a:lstStyle/>
          <a:p>
            <a:r>
              <a:rPr lang="en-US" sz="1400" dirty="0"/>
              <a:t>Figure 4: The role of VDM in </a:t>
            </a:r>
            <a:r>
              <a:rPr lang="en-US" sz="1400" dirty="0" err="1"/>
              <a:t>DaaS</a:t>
            </a:r>
            <a:r>
              <a:rPr lang="en-US" sz="1400" dirty="0"/>
              <a:t> architecture</a:t>
            </a:r>
          </a:p>
        </p:txBody>
      </p:sp>
    </p:spTree>
    <p:extLst>
      <p:ext uri="{BB962C8B-B14F-4D97-AF65-F5344CB8AC3E}">
        <p14:creationId xmlns:p14="http://schemas.microsoft.com/office/powerpoint/2010/main" val="3181861203"/>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2421</TotalTime>
  <Words>944</Words>
  <Application>Microsoft Office PowerPoint</Application>
  <PresentationFormat>全屏显示(4:3)</PresentationFormat>
  <Paragraphs>106</Paragraphs>
  <Slides>21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Yu Gothic UI Semibold</vt:lpstr>
      <vt:lpstr>宋体</vt:lpstr>
      <vt:lpstr>Arial</vt:lpstr>
      <vt:lpstr>Baskerville Old Face</vt:lpstr>
      <vt:lpstr>Calibri</vt:lpstr>
      <vt:lpstr>Sitka Heading</vt:lpstr>
      <vt:lpstr>Times New Roman</vt:lpstr>
      <vt:lpstr>Wingdings</vt:lpstr>
      <vt:lpstr>POLI</vt:lpstr>
      <vt:lpstr>Titolo presentazione sottotitolo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chao sun</cp:lastModifiedBy>
  <cp:revision>214</cp:revision>
  <cp:lastPrinted>2016-10-06T07:23:11Z</cp:lastPrinted>
  <dcterms:created xsi:type="dcterms:W3CDTF">2015-05-26T12:27:57Z</dcterms:created>
  <dcterms:modified xsi:type="dcterms:W3CDTF">2018-05-25T13:57:42Z</dcterms:modified>
</cp:coreProperties>
</file>